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56" r:id="rId2"/>
    <p:sldId id="300" r:id="rId3"/>
    <p:sldId id="302" r:id="rId4"/>
    <p:sldId id="303" r:id="rId5"/>
    <p:sldId id="306" r:id="rId6"/>
    <p:sldId id="305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8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8" r:id="rId27"/>
    <p:sldId id="329" r:id="rId28"/>
    <p:sldId id="327" r:id="rId29"/>
    <p:sldId id="330" r:id="rId30"/>
    <p:sldId id="331" r:id="rId31"/>
    <p:sldId id="332" r:id="rId32"/>
    <p:sldId id="334" r:id="rId33"/>
    <p:sldId id="333" r:id="rId34"/>
    <p:sldId id="299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C6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0" autoAdjust="0"/>
    <p:restoredTop sz="94660"/>
  </p:normalViewPr>
  <p:slideViewPr>
    <p:cSldViewPr>
      <p:cViewPr>
        <p:scale>
          <a:sx n="80" d="100"/>
          <a:sy n="80" d="100"/>
        </p:scale>
        <p:origin x="-1488" y="-49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A6AF-67E2-4434-BD08-E5F429E26438}" type="datetimeFigureOut">
              <a:rPr lang="zh-TW" altLang="en-US" smtClean="0"/>
              <a:t>2015/3/18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6B13-8BA2-4E7F-87CF-EC2069CD5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40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6B13-8BA2-4E7F-87CF-EC2069CD534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1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6B13-8BA2-4E7F-87CF-EC2069CD534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05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B4F9-1FBE-4173-82D7-8D30282F210A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58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68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F1B-91EB-433E-AF0B-169BA8BD2359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384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CB65-BFD8-4239-82E0-BA235771972D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31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05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0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36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93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32F8-27ED-4348-BF78-62FA85A19BC2}" type="datetime1">
              <a:rPr lang="en-US" altLang="zh-TW" smtClean="0"/>
              <a:t>3/18/2015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tackoverflow.com/questions/20998832/what-does-the-brown-clustering-algorithm-output-mea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Fine-Grained Location Extraction from Tweets </a:t>
            </a:r>
            <a:r>
              <a:rPr lang="en-US" altLang="zh-TW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Temporal </a:t>
            </a:r>
            <a:r>
              <a:rPr lang="en-US" altLang="zh-TW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2642"/>
            <a:ext cx="6400800" cy="210537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Date:2015/03/19</a:t>
            </a:r>
          </a:p>
          <a:p>
            <a:pPr algn="l"/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Author:</a:t>
            </a:r>
            <a:r>
              <a:rPr lang="en-US" altLang="zh-TW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Chenliang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altLang="zh-TW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Aixin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US" altLang="zh-TW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SIGIR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'14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Advisor:</a:t>
            </a:r>
            <a:r>
              <a:rPr lang="en-US" altLang="zh-TW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Jia-ling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Koh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Spearker:</a:t>
            </a:r>
            <a:r>
              <a:rPr lang="en-US" altLang="zh-TW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LIN,CI-JIE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 Inventory Construction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 names are extracted by taking all 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sub-sequences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names (up to 5 words)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stopwords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ignored and used as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separators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conducted to remove infrequent candidate POI names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31790"/>
            <a:ext cx="8020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 Inventory Construction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candidate POI names are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/>
              <a:t>noisy data is included as well: “my </a:t>
            </a:r>
            <a:r>
              <a:rPr lang="en-US" altLang="zh-TW" sz="2000" dirty="0" smtClean="0"/>
              <a:t>room”, </a:t>
            </a:r>
            <a:r>
              <a:rPr lang="en-US" altLang="zh-TW" sz="2000" dirty="0"/>
              <a:t>“my </a:t>
            </a:r>
            <a:r>
              <a:rPr lang="en-US" altLang="zh-TW" sz="2000" dirty="0" smtClean="0"/>
              <a:t>work </a:t>
            </a:r>
            <a:r>
              <a:rPr lang="en-US" altLang="zh-TW" sz="2000" dirty="0"/>
              <a:t>place”, “my bed</a:t>
            </a:r>
            <a:r>
              <a:rPr lang="en-US" altLang="zh-TW" sz="2000" dirty="0" smtClean="0"/>
              <a:t>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and Observations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4.33M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tweets from 19,256 unique Singapore-based users during June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222,201 tweets mentions at least one candidate POI name by 13,758 unique users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reveal their fine-grained locations in their tweets. </a:t>
            </a:r>
            <a:endParaRPr lang="en-US" altLang="zh-TW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222,201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tweets were published by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71.4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users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91.3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the users who had published at least 20 tweets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7696"/>
            <a:ext cx="4032448" cy="212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and Observations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2: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candidate POI mentions are mostly very short with one or two 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words.</a:t>
            </a:r>
          </a:p>
          <a:p>
            <a:pPr marL="457200" lvl="1" indent="0">
              <a:buNone/>
            </a:pP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mentions are partial location </a:t>
            </a:r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names.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46.7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the candidate POI names are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unigrams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41.6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%+ of the candidate POI names are partial POI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 with 3 or more words </a:t>
            </a:r>
            <a:r>
              <a:rPr lang="en-US" altLang="zh-TW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about 2.5% only.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and Observations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3: 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of the candidate POI mentions indeed refer to locations and their associated temporal awareness can be determined. </a:t>
            </a:r>
            <a:endParaRPr lang="en-US" altLang="zh-TW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1800" dirty="0" smtClean="0"/>
              <a:t>4000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tweets are sampled from these 222,201 tweets for </a:t>
            </a:r>
            <a:r>
              <a:rPr lang="en-US" altLang="zh-TW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annotation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70" y="2715766"/>
            <a:ext cx="67870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5726"/>
            <a:ext cx="538827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and Observations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 4: </a:t>
                </a:r>
              </a:p>
              <a:p>
                <a:pPr marL="457200" lvl="1" indent="0">
                  <a:buNone/>
                </a:pPr>
                <a:r>
                  <a:rPr lang="en-US" altLang="zh-TW" sz="1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Among 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POIs that were visited, or to be visited, about 90% of the visits to these POIs happen within a day. </a:t>
                </a:r>
                <a:endParaRPr lang="en-US" altLang="zh-TW" sz="1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Temporal awareness of POIs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𝑃𝑂𝐼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𝑃𝑂𝐼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(854 POIs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898" r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08104" y="2643758"/>
            <a:ext cx="3635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heading to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gucci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paragon now!</a:t>
            </a:r>
          </a:p>
          <a:p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infer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user is going to visit “paragon” within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hours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15766"/>
            <a:ext cx="308991" cy="2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9285"/>
            <a:ext cx="8229600" cy="857250"/>
          </a:xfrm>
        </p:spPr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ETAR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8" y="1635646"/>
            <a:ext cx="8100060" cy="288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635896" y="1635646"/>
            <a:ext cx="2664296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3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of whether a candidate POI mention is truly a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 and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temporal awareness largely relies on the context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expressed in the tweet</a:t>
            </a:r>
          </a:p>
          <a:p>
            <a:pPr>
              <a:buFont typeface="Wingdings" panose="05000000000000000000" pitchFamily="2" charset="2"/>
              <a:buChar char="n"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31790"/>
            <a:ext cx="5076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7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Lexical Feature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Basic lexical features of a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word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itself and its lowercased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word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all-capitalized, is-capitalized, all-</a:t>
                </a:r>
                <a:r>
                  <a:rPr lang="en-US" altLang="zh-TW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numerics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alphanumeric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prefixes and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suffixes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from 1 to 3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characters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 probabilities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being in capitalization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in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all-capitalization forms respectively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795" r="-2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Lexical Feature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Contextual features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word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bag-of-words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context window up to 5 words: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+2</m:t>
                        </m:r>
                      </m:sub>
                    </m:sSub>
                  </m:oMath>
                </a14:m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ag-of-words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preceding two words 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TW" sz="2000" i="1" dirty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ag-of-words of the preceding two words: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0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dirty="0" smtClean="0">
                            <a:latin typeface="Cambria Math"/>
                          </a:rPr>
                          <m:t>+2</m:t>
                        </m:r>
                      </m:sub>
                    </m:sSub>
                  </m:oMath>
                </a14:m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7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Grammatical Feature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Part-of-speech (POS)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tag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 tags of the current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its surrounding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Word group by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Brown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clustering</a:t>
                </a: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Brown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clustering is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algorithm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groups words that appear in similar contexts in a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hierarchy</a:t>
                </a:r>
              </a:p>
              <a:p>
                <a:pPr lvl="2"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4th, 8th and 12th bits of its path to abstract its lexical 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variations,resulting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three features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3052" r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04248" y="483518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dog runs.</a:t>
            </a:r>
          </a:p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dog jumps.</a:t>
            </a:r>
          </a:p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dog jumps.</a:t>
            </a:r>
          </a:p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cat runs.</a:t>
            </a:r>
          </a:p>
          <a:p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jumps.</a:t>
            </a:r>
          </a:p>
        </p:txBody>
      </p:sp>
    </p:spTree>
    <p:extLst>
      <p:ext uri="{BB962C8B-B14F-4D97-AF65-F5344CB8AC3E}">
        <p14:creationId xmlns:p14="http://schemas.microsoft.com/office/powerpoint/2010/main" val="12705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Grammatical Feature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Time-trend score of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tweet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dictionary 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36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in English with manually assigned time-trend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scores: 1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0, and -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tagged with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VBN 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VBD are assigned score -1; VBZ, VBP, VBG and VB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assigned with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0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a time-trend score for a tweet 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take the average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scores assigned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21</a:t>
            </a:fld>
            <a:endParaRPr lang="en-US"/>
          </a:p>
        </p:txBody>
      </p:sp>
      <p:sp>
        <p:nvSpPr>
          <p:cNvPr id="7" name="圓柱 6"/>
          <p:cNvSpPr/>
          <p:nvPr/>
        </p:nvSpPr>
        <p:spPr>
          <a:xfrm>
            <a:off x="323528" y="4120505"/>
            <a:ext cx="1080120" cy="10081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yesterday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55926"/>
            <a:ext cx="3848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555776" y="47496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788024" y="47496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29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Grammatical Feature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closest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closest verb to a candidate location name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TwitterNLP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tagging</a:t>
            </a: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tense label of the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verb to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location name,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whether the verb is to the left of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candidate location name.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9862"/>
            <a:ext cx="3848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44683"/>
              </p:ext>
            </p:extLst>
          </p:nvPr>
        </p:nvGraphicFramePr>
        <p:xfrm>
          <a:off x="1187624" y="4299942"/>
          <a:ext cx="6096000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632520"/>
                <a:gridCol w="141548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closet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Verb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left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went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10000000000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2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Geographical Feature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Spatial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randomness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 the map of Singapore into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lattices(</a:t>
                </a:r>
                <a:r>
                  <a:rPr lang="en-US" altLang="zh-TW" sz="1600" dirty="0" smtClean="0"/>
                  <a:t>1KM*1KM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TW" sz="1600" dirty="0" smtClean="0"/>
                  <a:t>S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1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total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check-in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tweets location </a:t>
                </a:r>
                <a:r>
                  <a:rPr lang="en-US" altLang="zh-TW" sz="1600" dirty="0" smtClean="0">
                    <a:latin typeface="Brush Script MT" panose="03060802040406070304" pitchFamily="66" charset="0"/>
                    <a:cs typeface="Times New Roman" panose="02020603050405020304" pitchFamily="18" charset="0"/>
                  </a:rPr>
                  <a:t>l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600" i="1" dirty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1600" i="1" dirty="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TW" sz="1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TW" sz="16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check-in tweets that mention l and fall in lattice s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endPara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endPara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7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04" y="3147814"/>
            <a:ext cx="3359050" cy="54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04" y="3867894"/>
            <a:ext cx="5276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2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Geographical Feature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Location name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confidence</a:t>
                </a:r>
                <a:endParaRPr lang="en-US" altLang="zh-TW" dirty="0" smtClean="0"/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average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the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deviation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600" i="1" dirty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1600" i="1" dirty="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TW" sz="16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‘s of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n"/>
                </a:pP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000" dirty="0"/>
                  <a:t>Multiple candidate POI </a:t>
                </a:r>
                <a:r>
                  <a:rPr lang="en-US" altLang="zh-TW" sz="2000" dirty="0" smtClean="0"/>
                  <a:t>mention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feature is added to </a:t>
                </a:r>
                <a:r>
                  <a:rPr lang="en-US" altLang="zh-TW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 whether </a:t>
                </a:r>
                <a:r>
                  <a:rPr lang="en-US" altLang="zh-TW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given tweet mentions multiple candidate POI names</a:t>
                </a:r>
                <a:endParaRPr lang="en-US" altLang="zh-TW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7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7734"/>
            <a:ext cx="2800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3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BILOU Schema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ecause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POI inventory, the candidate POI mentions in a tweet can be pre-labeled with BILOU schema</a:t>
            </a:r>
          </a:p>
          <a:p>
            <a:pPr lvl="1">
              <a:buFont typeface="Wingdings" panose="05000000000000000000" pitchFamily="2" charset="2"/>
              <a:buChar char="n"/>
            </a:pP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5766"/>
            <a:ext cx="774926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9285"/>
            <a:ext cx="8229600" cy="857250"/>
          </a:xfrm>
        </p:spPr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ETAR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8" y="1635646"/>
            <a:ext cx="8100060" cy="288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635896" y="3795886"/>
            <a:ext cx="26642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manually annotated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4000 tweets as ground truth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5-fold cross validation is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metrics: Precision, Recall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Methods 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Annotation (RA)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K-Nearest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 (KNN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StanfordNER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(CRF-Classifier)</a:t>
            </a:r>
          </a:p>
          <a:p>
            <a:pPr lvl="1">
              <a:buFont typeface="Wingdings" panose="05000000000000000000" pitchFamily="2" charset="2"/>
              <a:buChar char="n"/>
            </a:pP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787774"/>
            <a:ext cx="4932040" cy="7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6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temporal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Disambiguating POIs (ignoring temporal awareness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n"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5"/>
            <a:ext cx="8208912" cy="12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63466"/>
            <a:ext cx="73723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5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Lexical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are better for POI mention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disambiguation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3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Grammatical </a:t>
            </a:r>
            <a:r>
              <a:rPr lang="en-US" altLang="zh-TW" sz="2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are better for resolving temporal awareness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5646"/>
            <a:ext cx="7056784" cy="128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5846"/>
            <a:ext cx="7505700" cy="101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Lexical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Grammatical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are better in most cases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82809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7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fine-grained location-based services/marketing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personalization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ETAR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exploits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crowd wisdom of Foursquare community to enable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fine-grained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time-aware POI tagger conducts the location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and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awareness resolution in an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way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6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listening.</a:t>
            </a:r>
            <a:endParaRPr lang="zh-TW" altLang="en-US" sz="6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 is a popular platform for sharing activities, plans, and opinions.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sers often reveal their location information and short term visiting plans</a:t>
            </a:r>
          </a:p>
          <a:p>
            <a:pPr>
              <a:buFont typeface="Wingdings" panose="05000000000000000000" pitchFamily="2" charset="2"/>
              <a:buChar char="n"/>
            </a:pP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2" y="2931790"/>
            <a:ext cx="83534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POI(point of interest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temporal awareness label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 from tweet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8116"/>
            <a:ext cx="7848872" cy="27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>
            <a:stCxn id="2050" idx="2"/>
            <a:endCxn id="11" idx="0"/>
          </p:cNvCxnSpPr>
          <p:nvPr/>
        </p:nvCxnSpPr>
        <p:spPr>
          <a:xfrm>
            <a:off x="4463988" y="2744610"/>
            <a:ext cx="0" cy="6912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163326" y="3435846"/>
                <a:ext cx="46013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{&lt;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𝐴𝑟𝑡𝑢𝑠𝑖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/>
                        </a:rPr>
                        <m:t>𝑝𝑎𝑠𝑡</m:t>
                      </m:r>
                      <m:r>
                        <a:rPr lang="en-US" altLang="zh-TW" b="0" i="1" smtClean="0">
                          <a:latin typeface="Cambria Math"/>
                        </a:rPr>
                        <m:t>&gt;,&lt;</m:t>
                      </m:r>
                      <m:r>
                        <a:rPr lang="en-US" altLang="zh-TW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𝑡h𝑒</m:t>
                      </m:r>
                      <m:r>
                        <a:rPr lang="en-US" altLang="zh-TW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𝑠𝑚𝑖𝑙𝑒</m:t>
                      </m:r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/>
                        </a:rPr>
                        <m:t>𝑓𝑢𝑡𝑢𝑟𝑒</m:t>
                      </m:r>
                      <m:r>
                        <a:rPr lang="en-US" altLang="zh-TW" b="0" i="1" smtClean="0">
                          <a:latin typeface="Cambria Math"/>
                        </a:rPr>
                        <m:t>&gt;}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326" y="3435846"/>
                <a:ext cx="460132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572000" y="29055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 pairs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Challenges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sv-SE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errors, misspellings, informal abbreviations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 names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ambiguous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99592" y="227994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83768" y="214144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Apple’s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 restaurant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單箭頭接點 7"/>
          <p:cNvCxnSpPr>
            <a:stCxn id="5" idx="3"/>
            <a:endCxn id="6" idx="1"/>
          </p:cNvCxnSpPr>
          <p:nvPr/>
        </p:nvCxnSpPr>
        <p:spPr>
          <a:xfrm>
            <a:off x="1547664" y="2464609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1475656" y="214144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efer to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9285"/>
            <a:ext cx="8229600" cy="857250"/>
          </a:xfrm>
        </p:spPr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ETAR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8" y="1635646"/>
            <a:ext cx="8100060" cy="288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6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 Inventory Construction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the POI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 mentioned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tweets that are associated with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Foursquare check-ins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9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5701"/>
            <a:ext cx="4532358" cy="10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55702"/>
            <a:ext cx="409575" cy="5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97" y="2685096"/>
            <a:ext cx="409575" cy="52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69048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72" y="2816443"/>
            <a:ext cx="350482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單箭頭接點 11"/>
          <p:cNvCxnSpPr/>
          <p:nvPr/>
        </p:nvCxnSpPr>
        <p:spPr>
          <a:xfrm>
            <a:off x="4479801" y="3291830"/>
            <a:ext cx="0" cy="6912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76" y="3991636"/>
            <a:ext cx="6826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572000" y="343584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expression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1B10"/>
      </a:hlink>
      <a:folHlink>
        <a:srgbClr val="1D1B1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1194</Words>
  <Application>Microsoft Office PowerPoint</Application>
  <PresentationFormat>如螢幕大小 (16:9)</PresentationFormat>
  <Paragraphs>216</Paragraphs>
  <Slides>34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Fine-Grained Location Extraction from Tweets with Temporal Awareness</vt:lpstr>
      <vt:lpstr>Outline</vt:lpstr>
      <vt:lpstr>Outline</vt:lpstr>
      <vt:lpstr>Introduction</vt:lpstr>
      <vt:lpstr>Introduction</vt:lpstr>
      <vt:lpstr>Challenges</vt:lpstr>
      <vt:lpstr>Outline</vt:lpstr>
      <vt:lpstr>Overview of PETAR</vt:lpstr>
      <vt:lpstr>POI Inventory Construction</vt:lpstr>
      <vt:lpstr>POI Inventory Construction</vt:lpstr>
      <vt:lpstr>POI Inventory Construction</vt:lpstr>
      <vt:lpstr>Data Analysis and Observations</vt:lpstr>
      <vt:lpstr>Data Analysis and Observations</vt:lpstr>
      <vt:lpstr>Data Analysis and Observations</vt:lpstr>
      <vt:lpstr>Data Analysis and Observations</vt:lpstr>
      <vt:lpstr>Overview of PETAR</vt:lpstr>
      <vt:lpstr>Time-Aware POI Tagger</vt:lpstr>
      <vt:lpstr>Time-Aware POI Tagger</vt:lpstr>
      <vt:lpstr>Time-Aware POI Tagger</vt:lpstr>
      <vt:lpstr>Time-Aware POI Tagger</vt:lpstr>
      <vt:lpstr>Time-Aware POI Tagger</vt:lpstr>
      <vt:lpstr>Time-Aware POI Tagger</vt:lpstr>
      <vt:lpstr>Time-Aware POI Tagger</vt:lpstr>
      <vt:lpstr>Time-Aware POI Tagger</vt:lpstr>
      <vt:lpstr>Time-Aware POI Tagger</vt:lpstr>
      <vt:lpstr>Overview of PETAR</vt:lpstr>
      <vt:lpstr>Outline</vt:lpstr>
      <vt:lpstr>Experiment</vt:lpstr>
      <vt:lpstr>Experiment</vt:lpstr>
      <vt:lpstr>Experiment</vt:lpstr>
      <vt:lpstr>Experiment</vt:lpstr>
      <vt:lpstr>Outline</vt:lpstr>
      <vt:lpstr>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Facet Search to the General Web</dc:title>
  <dc:creator>林萬賀</dc:creator>
  <cp:lastModifiedBy>林萬賀</cp:lastModifiedBy>
  <cp:revision>434</cp:revision>
  <dcterms:created xsi:type="dcterms:W3CDTF">2014-11-25T14:04:58Z</dcterms:created>
  <dcterms:modified xsi:type="dcterms:W3CDTF">2015-03-18T16:24:48Z</dcterms:modified>
</cp:coreProperties>
</file>